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2" r:id="rId10"/>
    <p:sldId id="263" r:id="rId11"/>
    <p:sldId id="264" r:id="rId12"/>
    <p:sldId id="265" r:id="rId13"/>
    <p:sldId id="268" r:id="rId14"/>
  </p:sldIdLst>
  <p:sldSz cx="14630400" cy="8229600"/>
  <p:notesSz cx="8229600" cy="14630400"/>
  <p:embeddedFontLst>
    <p:embeddedFont>
      <p:font typeface="Montserrat" panose="00000500000000000000" pitchFamily="2" charset="0"/>
      <p:regular r:id="rId16"/>
    </p:embeddedFont>
    <p:embeddedFont>
      <p:font typeface="Montserrat Bold" panose="00000800000000000000" pitchFamily="2" charset="0"/>
      <p:bold r:id="rId17"/>
    </p:embeddedFont>
    <p:embeddedFont>
      <p:font typeface="Montserrat Medium" panose="00000600000000000000" pitchFamily="2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1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50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9C9D6-9DA9-ADE0-6B02-F9A7A125B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9080F-6D63-72A3-A7F5-4AEE49BF0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E7C24A-7AF6-8D3B-AA15-DE558BFF3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C2FEC-E3FF-0129-774C-EFCDEFB505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11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FD182-2818-D7AE-D7B2-2CE49E70B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E07CE-1AE5-48D7-2042-D5147F495C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403931-A4AD-22FD-0016-0795EA279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551FF-FF81-33FE-15FF-9E71419CC8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59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938EC-91F1-DC3A-9D04-3374B81C1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0244BD-C5E4-7999-2BE3-2774FAA6F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7CBBF4-C8CC-2000-FFE9-52F829EBC0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F7199-727B-7EC9-D031-4F06B6D04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013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439" y="0"/>
            <a:ext cx="6166961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43464" y="1468701"/>
            <a:ext cx="7556421" cy="10388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IBM HR Analytics Dashboard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459253" y="5152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Unlocking insights from HR data to drive strategic talent management.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01134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046705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07018" y="6143982"/>
            <a:ext cx="13644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NT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270040" y="5994440"/>
            <a:ext cx="240268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   Niket Talikoti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A5C230-07D8-0BAB-764E-DF7E51AF5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83" y="174338"/>
            <a:ext cx="2007220" cy="1038809"/>
          </a:xfrm>
          <a:prstGeom prst="round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54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122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Staffing Adjustments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3491" y="3699802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overtime burdens.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121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Work-Life Policies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70236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employee well-being.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121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Relocation Support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702368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hybrid work options.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121223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Engagement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056698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Sales &amp; R&amp;D.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326737"/>
            <a:ext cx="29768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Incentivize Retention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6021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stock options, growth.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39860"/>
            <a:ext cx="5793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Strategic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788801"/>
            <a:ext cx="30480" cy="3700820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028712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888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83130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86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Implement Policies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35708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Launch new HR initiatives.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413528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2514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Monitor Impact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7419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attrition and satisfaction.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79834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6363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Iterate &amp; Improve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126718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Adjust strategies based on data.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55000" y="1466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6736" y="181613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800" dirty="0">
                <a:solidFill>
                  <a:srgbClr val="7030A0"/>
                </a:solidFill>
              </a:rPr>
              <a:t>At first glance, the company seemed stable, but the data revealed otherwise. Our Power BI dashboard showed that </a:t>
            </a:r>
            <a:r>
              <a:rPr lang="en-US" sz="2800" b="1" dirty="0">
                <a:solidFill>
                  <a:srgbClr val="7030A0"/>
                </a:solidFill>
              </a:rPr>
              <a:t>over 16% of employees had left</a:t>
            </a:r>
            <a:r>
              <a:rPr lang="en-US" sz="2800" dirty="0">
                <a:solidFill>
                  <a:srgbClr val="7030A0"/>
                </a:solidFill>
              </a:rPr>
              <a:t>, with </a:t>
            </a:r>
            <a:r>
              <a:rPr lang="en-US" sz="2800" b="1" dirty="0">
                <a:solidFill>
                  <a:srgbClr val="7030A0"/>
                </a:solidFill>
              </a:rPr>
              <a:t>Sales Executives and R&amp;D roles</a:t>
            </a:r>
            <a:r>
              <a:rPr lang="en-US" sz="2800" dirty="0">
                <a:solidFill>
                  <a:srgbClr val="7030A0"/>
                </a:solidFill>
              </a:rPr>
              <a:t> most affected. </a:t>
            </a:r>
            <a:r>
              <a:rPr lang="en-US" sz="2800" b="1" dirty="0">
                <a:solidFill>
                  <a:srgbClr val="7030A0"/>
                </a:solidFill>
              </a:rPr>
              <a:t>OverTime </a:t>
            </a:r>
            <a:r>
              <a:rPr lang="en-US" sz="2800" dirty="0">
                <a:solidFill>
                  <a:srgbClr val="7030A0"/>
                </a:solidFill>
              </a:rPr>
              <a:t>was a major red flag, as even high performers were leaving, signaling </a:t>
            </a:r>
            <a:r>
              <a:rPr lang="en-US" sz="2800" b="1" dirty="0">
                <a:solidFill>
                  <a:srgbClr val="7030A0"/>
                </a:solidFill>
              </a:rPr>
              <a:t>burnout</a:t>
            </a:r>
            <a:r>
              <a:rPr lang="en-US" sz="2800" dirty="0">
                <a:solidFill>
                  <a:srgbClr val="7030A0"/>
                </a:solidFill>
              </a:rPr>
              <a:t>. While higher pay helped, </a:t>
            </a:r>
            <a:r>
              <a:rPr lang="en-US" sz="2800" b="1" dirty="0">
                <a:solidFill>
                  <a:srgbClr val="7030A0"/>
                </a:solidFill>
              </a:rPr>
              <a:t>low job satisfaction and poor work-life balance</a:t>
            </a:r>
            <a:r>
              <a:rPr lang="en-US" sz="2800" dirty="0">
                <a:solidFill>
                  <a:srgbClr val="7030A0"/>
                </a:solidFill>
              </a:rPr>
              <a:t> were stronger attrition drivers. </a:t>
            </a:r>
            <a:r>
              <a:rPr lang="en-US" sz="2800" b="1" dirty="0">
                <a:solidFill>
                  <a:srgbClr val="7030A0"/>
                </a:solidFill>
              </a:rPr>
              <a:t>Younger employees and women</a:t>
            </a:r>
            <a:r>
              <a:rPr lang="en-US" sz="2800" dirty="0">
                <a:solidFill>
                  <a:srgbClr val="7030A0"/>
                </a:solidFill>
              </a:rPr>
              <a:t> had slightly higher exit rates, raising cultural and equity concerns. In the end, attrition wasn’t just a number—it was a </a:t>
            </a:r>
            <a:r>
              <a:rPr lang="en-US" sz="2800" b="1" dirty="0">
                <a:solidFill>
                  <a:srgbClr val="7030A0"/>
                </a:solidFill>
              </a:rPr>
              <a:t>call to improve employee experience</a:t>
            </a:r>
            <a:r>
              <a:rPr lang="en-US" sz="2800" dirty="0">
                <a:solidFill>
                  <a:srgbClr val="7030A0"/>
                </a:solidFill>
              </a:rPr>
              <a:t>, not just increase compensation.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F111A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B5C1DE-4A63-48F0-548B-2A04957D8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C2E498-80C0-8E2F-2190-F98D660B768D}"/>
              </a:ext>
            </a:extLst>
          </p:cNvPr>
          <p:cNvSpPr txBox="1"/>
          <p:nvPr/>
        </p:nvSpPr>
        <p:spPr>
          <a:xfrm>
            <a:off x="1180937" y="4114800"/>
            <a:ext cx="58008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800" b="1" dirty="0">
                <a:solidFill>
                  <a:srgbClr val="7030A0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F5B3CC-6B83-C981-2E8C-89268DB441B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2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37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26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Understand Attrition Patterns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404526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trends in employee departures.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1226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200519"/>
            <a:ext cx="2839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Analyze Key Factors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demographics, satisfaction, job roles.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247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302568"/>
            <a:ext cx="4114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Enable Data-Driven Decisions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 HR in reducing turnover.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17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80692"/>
            <a:ext cx="7556421" cy="3917156"/>
          </a:xfrm>
          <a:prstGeom prst="roundRect">
            <a:avLst>
              <a:gd name="adj" fmla="val 243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68831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283202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83202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1,470 Employees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33863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4823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35 Attributes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398895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Demographics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1326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Age, Gender, Job Role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463927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Monthly Income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528959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46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 Factors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289024" y="543329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Distance, Work-Life Balance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6287810" y="593990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6514624" y="608361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Performance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10289024" y="608361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Satisfaction, Ratings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Attrition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13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16.12%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Attrition Rate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936087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Overall employee turnover.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413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7.01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Avg Tenure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936087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Years employees typically stay.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509277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26-35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612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Age Group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614993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attrition occurs here.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6427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Drivers of Attrition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7289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Overtime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correlation with attrition.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7289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1020604" y="3445669"/>
            <a:ext cx="2864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Distance from Home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Longer commutes increase turnover.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7289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4979432"/>
            <a:ext cx="2862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Low Job Satisfaction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Unsatisfied employees tend to leave.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7289"/>
            </a:avLst>
          </a:prstGeom>
          <a:solidFill>
            <a:srgbClr val="282D5E"/>
          </a:solidFill>
          <a:ln/>
        </p:spPr>
      </p:sp>
      <p:sp>
        <p:nvSpPr>
          <p:cNvPr id="14" name="Text 11"/>
          <p:cNvSpPr/>
          <p:nvPr/>
        </p:nvSpPr>
        <p:spPr>
          <a:xfrm>
            <a:off x="10206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Work-Life Balance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Poor balance drives attrition.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669" y="615791"/>
            <a:ext cx="4559618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Demographic Insights</a:t>
            </a:r>
            <a:endParaRPr lang="en-US" sz="3300" dirty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50064" y="1476375"/>
            <a:ext cx="967750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15D69-5B9D-58BC-2A81-D36CDB60F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850CE54-AD20-E742-E1B4-B4D5513FDB57}"/>
              </a:ext>
            </a:extLst>
          </p:cNvPr>
          <p:cNvSpPr/>
          <p:nvPr/>
        </p:nvSpPr>
        <p:spPr>
          <a:xfrm>
            <a:off x="783669" y="615791"/>
            <a:ext cx="4559618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Demographic Insights</a:t>
            </a:r>
            <a:endParaRPr lang="en-US" sz="3300" dirty="0"/>
          </a:p>
        </p:txBody>
      </p:sp>
      <p:pic>
        <p:nvPicPr>
          <p:cNvPr id="3" name="Image 0">
            <a:extLst>
              <a:ext uri="{FF2B5EF4-FFF2-40B4-BE49-F238E27FC236}">
                <a16:creationId xmlns:a16="http://schemas.microsoft.com/office/drawing/2014/main" id="{8C63844C-CBEC-531D-388E-AD48E4B5CF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28828" y="1476375"/>
            <a:ext cx="969983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96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4FD09-834A-EE1A-B1CD-260EFFDA0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9E672A2-1E20-75DF-9346-4078EF6AF524}"/>
              </a:ext>
            </a:extLst>
          </p:cNvPr>
          <p:cNvSpPr/>
          <p:nvPr/>
        </p:nvSpPr>
        <p:spPr>
          <a:xfrm>
            <a:off x="783669" y="615791"/>
            <a:ext cx="4559618" cy="524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Demographic Insights</a:t>
            </a:r>
            <a:endParaRPr lang="en-US" sz="3300" dirty="0"/>
          </a:p>
        </p:txBody>
      </p:sp>
      <p:pic>
        <p:nvPicPr>
          <p:cNvPr id="3" name="Image 0">
            <a:extLst>
              <a:ext uri="{FF2B5EF4-FFF2-40B4-BE49-F238E27FC236}">
                <a16:creationId xmlns:a16="http://schemas.microsoft.com/office/drawing/2014/main" id="{AD5CF324-BEA8-C936-D7FA-3D729DB043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52650" y="1665208"/>
            <a:ext cx="969463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10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4157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Performance &amp; Satisfaction Analysis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56140"/>
            <a:ext cx="1020723" cy="12247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7022" y="266021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Low Satisfaction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07022" y="3101459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link to higher attrition.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680936"/>
            <a:ext cx="1020723" cy="12247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7022" y="388500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Poor Work-Life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07022" y="4326255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Impacts retention negatively.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905732"/>
            <a:ext cx="1020723" cy="12247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7022" y="5109805"/>
            <a:ext cx="261437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Fewer Stock Options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07022" y="5551051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Reduced incentive to stay.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130528"/>
            <a:ext cx="1020723" cy="12247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07022" y="633460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High Performers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607022" y="6775847"/>
            <a:ext cx="622958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Tend to remain longer.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375</Words>
  <Application>Microsoft Office PowerPoint</Application>
  <PresentationFormat>Custom</PresentationFormat>
  <Paragraphs>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Bricolage Grotesque Extra Bold</vt:lpstr>
      <vt:lpstr>Montserrat</vt:lpstr>
      <vt:lpstr>Arial</vt:lpstr>
      <vt:lpstr>Montserrat Bold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NIKET TALIKOTI</cp:lastModifiedBy>
  <cp:revision>2</cp:revision>
  <dcterms:created xsi:type="dcterms:W3CDTF">2025-06-09T12:28:30Z</dcterms:created>
  <dcterms:modified xsi:type="dcterms:W3CDTF">2025-06-09T13:03:26Z</dcterms:modified>
</cp:coreProperties>
</file>